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71" r:id="rId4"/>
  </p:sldMasterIdLst>
  <p:notesMasterIdLst>
    <p:notesMasterId r:id="rId6"/>
  </p:notesMasterIdLst>
  <p:handoutMasterIdLst>
    <p:handoutMasterId r:id="rId7"/>
  </p:handoutMasterIdLst>
  <p:sldIdLst>
    <p:sldId id="619" r:id="rId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656" userDrawn="1">
          <p15:clr>
            <a:srgbClr val="A4A3A4"/>
          </p15:clr>
        </p15:guide>
        <p15:guide id="4" pos="1454" userDrawn="1">
          <p15:clr>
            <a:srgbClr val="A4A3A4"/>
          </p15:clr>
        </p15:guide>
        <p15:guide id="5" pos="153" userDrawn="1">
          <p15:clr>
            <a:srgbClr val="A4A3A4"/>
          </p15:clr>
        </p15:guide>
        <p15:guide id="6" pos="4104" userDrawn="1">
          <p15:clr>
            <a:srgbClr val="A4A3A4"/>
          </p15:clr>
        </p15:guide>
        <p15:guide id="7" pos="4320" userDrawn="1">
          <p15:clr>
            <a:srgbClr val="A4A3A4"/>
          </p15:clr>
        </p15:guide>
        <p15:guide id="8" pos="5616" userDrawn="1">
          <p15:clr>
            <a:srgbClr val="A4A3A4"/>
          </p15:clr>
        </p15:guide>
        <p15:guide id="9" orient="horz" pos="3967" userDrawn="1">
          <p15:clr>
            <a:srgbClr val="A4A3A4"/>
          </p15:clr>
        </p15:guide>
        <p15:guide id="10" orient="horz" pos="3716" userDrawn="1">
          <p15:clr>
            <a:srgbClr val="A4A3A4"/>
          </p15:clr>
        </p15:guide>
        <p15:guide id="11" orient="horz" pos="2160" userDrawn="1">
          <p15:clr>
            <a:srgbClr val="A4A3A4"/>
          </p15:clr>
        </p15:guide>
        <p15:guide id="12" orient="horz" pos="669" userDrawn="1">
          <p15:clr>
            <a:srgbClr val="A4A3A4"/>
          </p15:clr>
        </p15:guide>
        <p15:guide id="13" orient="horz" pos="336" userDrawn="1">
          <p15:clr>
            <a:srgbClr val="A4A3A4"/>
          </p15:clr>
        </p15:guide>
        <p15:guide id="14" orient="horz" pos="2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9DB0"/>
    <a:srgbClr val="639B8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3867" autoAdjust="0"/>
  </p:normalViewPr>
  <p:slideViewPr>
    <p:cSldViewPr snapToObjects="1" showGuides="1">
      <p:cViewPr varScale="1">
        <p:scale>
          <a:sx n="76" d="100"/>
          <a:sy n="76" d="100"/>
        </p:scale>
        <p:origin x="1920" y="90"/>
      </p:cViewPr>
      <p:guideLst>
        <p:guide orient="horz" pos="1584"/>
        <p:guide pos="2880"/>
        <p:guide pos="1656"/>
        <p:guide pos="1454"/>
        <p:guide pos="153"/>
        <p:guide pos="4104"/>
        <p:guide pos="4320"/>
        <p:guide pos="5616"/>
        <p:guide orient="horz" pos="3967"/>
        <p:guide orient="horz" pos="3716"/>
        <p:guide orient="horz" pos="2160"/>
        <p:guide orient="horz" pos="669"/>
        <p:guide orient="horz" pos="336"/>
        <p:guide orient="horz" pos="232"/>
      </p:guideLst>
    </p:cSldViewPr>
  </p:slideViewPr>
  <p:outlineViewPr>
    <p:cViewPr>
      <p:scale>
        <a:sx n="33" d="100"/>
        <a:sy n="33" d="100"/>
      </p:scale>
      <p:origin x="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86" d="100"/>
          <a:sy n="86" d="100"/>
        </p:scale>
        <p:origin x="3822" y="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211" y="0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/>
          <a:lstStyle>
            <a:lvl1pPr algn="r">
              <a:defRPr sz="1300"/>
            </a:lvl1pPr>
          </a:lstStyle>
          <a:p>
            <a:fld id="{844E1AA2-26A0-4CE5-B2AD-4D27B38B1483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202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211" y="8829202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 anchor="b"/>
          <a:lstStyle>
            <a:lvl1pPr algn="r">
              <a:defRPr sz="1300"/>
            </a:lvl1pPr>
          </a:lstStyle>
          <a:p>
            <a:fld id="{1EFEFB22-DA29-496D-A8C0-DFC76349C0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85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21772" y="8847603"/>
            <a:ext cx="7040880" cy="448796"/>
            <a:chOff x="2111828" y="6388102"/>
            <a:chExt cx="7040880" cy="448796"/>
          </a:xfrm>
        </p:grpSpPr>
        <p:grpSp>
          <p:nvGrpSpPr>
            <p:cNvPr id="8" name="Group 10"/>
            <p:cNvGrpSpPr/>
            <p:nvPr/>
          </p:nvGrpSpPr>
          <p:grpSpPr>
            <a:xfrm>
              <a:off x="2133600" y="6423241"/>
              <a:ext cx="7010400" cy="413657"/>
              <a:chOff x="2133600" y="6444343"/>
              <a:chExt cx="7010400" cy="413657"/>
            </a:xfrm>
          </p:grpSpPr>
          <p:sp>
            <p:nvSpPr>
              <p:cNvPr id="9" name="Rectangle 8"/>
              <p:cNvSpPr/>
              <p:nvPr userDrawn="1"/>
            </p:nvSpPr>
            <p:spPr bwMode="auto">
              <a:xfrm>
                <a:off x="2133600" y="6444343"/>
                <a:ext cx="7010400" cy="41365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124" charset="0"/>
                </a:endParaRPr>
              </a:p>
            </p:txBody>
          </p:sp>
          <p:pic>
            <p:nvPicPr>
              <p:cNvPr id="10" name="Picture 3" descr="ThermoFisher_PPT-Logo_032-Bk.jp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570331" y="6533018"/>
                <a:ext cx="1051151" cy="226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>
              <a:off x="2111828" y="6388102"/>
              <a:ext cx="7040880" cy="0"/>
            </a:xfrm>
            <a:prstGeom prst="line">
              <a:avLst/>
            </a:prstGeom>
            <a:noFill/>
            <a:ln w="28575">
              <a:solidFill>
                <a:schemeClr val="accent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124" charset="0"/>
                <a:ea typeface="+mn-ea"/>
              </a:endParaRPr>
            </a:p>
          </p:txBody>
        </p:sp>
      </p:grp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81200" y="382588"/>
            <a:ext cx="3048000" cy="228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33400" y="2917371"/>
            <a:ext cx="5943600" cy="5682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182880" tIns="45720" rIns="91440" bIns="91440" rtlCol="0" anchor="ctr" anchorCtr="0"/>
          <a:lstStyle>
            <a:lvl1pPr algn="l">
              <a:defRPr sz="1200"/>
            </a:lvl1pPr>
          </a:lstStyle>
          <a:p>
            <a:fld id="{34DAF2D3-D273-4148-ADB6-B0CFFDBA15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8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55766AC-A2C2-488A-945D-0462B30CF7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 bwMode="auto">
          <a:xfrm>
            <a:off x="9611" y="3581400"/>
            <a:ext cx="9144000" cy="2894042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itchFamily="124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724400" y="5105400"/>
            <a:ext cx="4023360" cy="932010"/>
          </a:xfrm>
        </p:spPr>
        <p:txBody>
          <a:bodyPr/>
          <a:lstStyle>
            <a:lvl1pPr algn="r">
              <a:spcAft>
                <a:spcPts val="0"/>
              </a:spcAft>
              <a:buFontTx/>
              <a:buNone/>
              <a:defRPr sz="1600" b="0" baseline="0">
                <a:solidFill>
                  <a:schemeClr val="accent5"/>
                </a:solidFill>
              </a:defRPr>
            </a:lvl1pPr>
            <a:lvl2pPr marL="114300" indent="4763" algn="r">
              <a:spcAft>
                <a:spcPts val="0"/>
              </a:spcAft>
              <a:buFontTx/>
              <a:buNone/>
              <a:defRPr sz="1400" i="1" baseline="0">
                <a:solidFill>
                  <a:schemeClr val="accent5"/>
                </a:solidFill>
              </a:defRPr>
            </a:lvl2pPr>
          </a:lstStyle>
          <a:p>
            <a:pPr lvl="0"/>
            <a:r>
              <a:rPr lang="en-US" dirty="0"/>
              <a:t>16pt Presenter Name</a:t>
            </a:r>
          </a:p>
          <a:p>
            <a:pPr lvl="1"/>
            <a:r>
              <a:rPr lang="en-US" dirty="0"/>
              <a:t>14pt Italic Presenter Title </a:t>
            </a:r>
          </a:p>
        </p:txBody>
      </p:sp>
      <p:sp>
        <p:nvSpPr>
          <p:cNvPr id="18" name="Title 16"/>
          <p:cNvSpPr>
            <a:spLocks noGrp="1"/>
          </p:cNvSpPr>
          <p:nvPr>
            <p:ph type="title" hasCustomPrompt="1"/>
          </p:nvPr>
        </p:nvSpPr>
        <p:spPr>
          <a:xfrm>
            <a:off x="250911" y="2438400"/>
            <a:ext cx="8661400" cy="443190"/>
          </a:xfrm>
          <a:prstGeom prst="rect">
            <a:avLst/>
          </a:prstGeom>
          <a:noFill/>
        </p:spPr>
        <p:txBody>
          <a:bodyPr wrap="square" lIns="91440">
            <a:noAutofit/>
          </a:bodyPr>
          <a:lstStyle>
            <a:lvl1pPr algn="ctr"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28pt Arial Title</a:t>
            </a:r>
          </a:p>
        </p:txBody>
      </p:sp>
      <p:grpSp>
        <p:nvGrpSpPr>
          <p:cNvPr id="2" name="Group 5"/>
          <p:cNvGrpSpPr/>
          <p:nvPr/>
        </p:nvGrpSpPr>
        <p:grpSpPr>
          <a:xfrm>
            <a:off x="0" y="6297615"/>
            <a:ext cx="9163221" cy="567431"/>
            <a:chOff x="0" y="6289662"/>
            <a:chExt cx="9144000" cy="567431"/>
          </a:xfrm>
        </p:grpSpPr>
        <p:sp>
          <p:nvSpPr>
            <p:cNvPr id="7" name="Rectangle 6"/>
            <p:cNvSpPr/>
            <p:nvPr/>
          </p:nvSpPr>
          <p:spPr bwMode="auto">
            <a:xfrm>
              <a:off x="0" y="6289662"/>
              <a:ext cx="9144000" cy="567431"/>
            </a:xfrm>
            <a:prstGeom prst="rect">
              <a:avLst/>
            </a:prstGeom>
            <a:solidFill>
              <a:srgbClr val="3A9CB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itchFamily="12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72000" y="6467489"/>
              <a:ext cx="4320089" cy="21544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"/>
                </a:rPr>
                <a:t>www.vidandiagnostics.com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616CB40-69D2-4BAE-9406-BD5F0BC493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1000" y="5105400"/>
            <a:ext cx="2900706" cy="88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82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2888" y="1065215"/>
            <a:ext cx="8677275" cy="483393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buClr>
                <a:schemeClr val="accent5">
                  <a:lumMod val="75000"/>
                </a:schemeClr>
              </a:buClr>
              <a:defRPr/>
            </a:lvl3pPr>
          </a:lstStyle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A2511-4FF0-4EBF-A3FB-6E291D6C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  <a:solidFill>
            <a:srgbClr val="3A9CB0">
              <a:alpha val="88000"/>
            </a:srgbClr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923818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764952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bod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34950" y="777923"/>
            <a:ext cx="8685213" cy="5127578"/>
          </a:xfrm>
          <a:prstGeom prst="roundRect">
            <a:avLst>
              <a:gd name="adj" fmla="val 2774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101600" dir="8400000" sx="98000" sy="98000" rotWithShape="0">
              <a:prstClr val="black">
                <a:alpha val="40000"/>
              </a:prstClr>
            </a:outerShdw>
          </a:effectLst>
        </p:spPr>
        <p:txBody>
          <a:bodyPr vert="horz" wrap="square" lIns="91430" tIns="91440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EE3134"/>
              </a:buClr>
              <a:buSzPts val="2000"/>
              <a:buFont typeface=""/>
              <a:buChar char="•"/>
              <a:defRPr lang="en-US" sz="20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42900" indent="-17145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8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635000" indent="-1905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</a:lstStyle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38841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55897" y="905775"/>
            <a:ext cx="4144963" cy="4825100"/>
          </a:xfrm>
        </p:spPr>
        <p:txBody>
          <a:bodyPr/>
          <a:lstStyle>
            <a:lvl1pPr marL="0" indent="-18891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EE3134"/>
              </a:buClr>
              <a:buSzPct val="100000"/>
              <a:buFont typeface=""/>
              <a:buChar char="•"/>
              <a:defRPr sz="2000" b="0" baseline="0">
                <a:solidFill>
                  <a:srgbClr val="000000"/>
                </a:solidFill>
                <a:latin typeface="Arial"/>
              </a:defRPr>
            </a:lvl1pPr>
            <a:lvl2pPr marL="403225" indent="-171450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  <a:latin typeface="Arial"/>
              </a:defRPr>
            </a:lvl2pPr>
            <a:lvl3pPr marL="457200" indent="16986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600">
                <a:solidFill>
                  <a:srgbClr val="000000"/>
                </a:solidFill>
                <a:latin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18pt</a:t>
            </a:r>
          </a:p>
          <a:p>
            <a:pPr lvl="1"/>
            <a:r>
              <a:rPr lang="en-US" dirty="0"/>
              <a:t>Second level: Arial 16pt</a:t>
            </a:r>
          </a:p>
          <a:p>
            <a:pPr lvl="2"/>
            <a:r>
              <a:rPr lang="en-US" dirty="0"/>
              <a:t>Third level: Arial 14pt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63614" y="905775"/>
            <a:ext cx="4144963" cy="4825100"/>
          </a:xfrm>
        </p:spPr>
        <p:txBody>
          <a:bodyPr/>
          <a:lstStyle>
            <a:lvl1pPr marL="0" indent="-18891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EE3134"/>
              </a:buClr>
              <a:buSzPct val="100000"/>
              <a:buFont typeface=""/>
              <a:buChar char="•"/>
              <a:defRPr sz="2000" b="0" baseline="0">
                <a:solidFill>
                  <a:srgbClr val="000000"/>
                </a:solidFill>
                <a:latin typeface="Arial"/>
              </a:defRPr>
            </a:lvl1pPr>
            <a:lvl2pPr marL="403225" indent="-171450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  <a:latin typeface="Arial"/>
              </a:defRPr>
            </a:lvl2pPr>
            <a:lvl3pPr marL="457200" indent="16986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600">
                <a:solidFill>
                  <a:srgbClr val="000000"/>
                </a:solidFill>
                <a:latin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18pt</a:t>
            </a:r>
          </a:p>
          <a:p>
            <a:pPr lvl="1"/>
            <a:r>
              <a:rPr lang="en-US" dirty="0"/>
              <a:t>Second level: Arial 16pt</a:t>
            </a:r>
          </a:p>
          <a:p>
            <a:pPr lvl="2"/>
            <a:r>
              <a:rPr lang="en-US" dirty="0"/>
              <a:t>Third level: Arial 14pt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284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75201" y="905777"/>
            <a:ext cx="4144962" cy="4999725"/>
          </a:xfrm>
          <a:prstGeom prst="roundRect">
            <a:avLst>
              <a:gd name="adj" fmla="val 343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101600" dir="8400000" sx="98000" sy="98000" rotWithShape="0">
              <a:prstClr val="black">
                <a:alpha val="40000"/>
              </a:prstClr>
            </a:outerShdw>
          </a:effectLst>
        </p:spPr>
        <p:txBody>
          <a:bodyPr vert="horz" wrap="square" lIns="91430" tIns="91440" rIns="91430" bIns="45716" numCol="1" anchor="t" anchorCtr="0" compatLnSpc="1">
            <a:prstTxWarp prst="textNoShape">
              <a:avLst/>
            </a:prstTxWarp>
          </a:bodyPr>
          <a:lstStyle>
            <a:lvl1pPr>
              <a:spcAft>
                <a:spcPts val="1200"/>
              </a:spcAft>
              <a:defRPr lang="en-US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</a:lstStyle>
          <a:p>
            <a:pPr marL="157428" lvl="0" indent="-157428">
              <a:lnSpc>
                <a:spcPct val="100000"/>
              </a:lnSpc>
              <a:buClr>
                <a:srgbClr val="EE3134"/>
              </a:buClr>
              <a:buSzPts val="2000"/>
              <a:buFont typeface=""/>
            </a:pPr>
            <a:r>
              <a:rPr lang="en-US" dirty="0"/>
              <a:t>First level: Arial 18pt</a:t>
            </a:r>
          </a:p>
          <a:p>
            <a:pPr lvl="1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Second level: Arial 16pt</a:t>
            </a:r>
          </a:p>
          <a:p>
            <a:pPr marL="635000" lvl="2" indent="-190500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Third level: Arial 14pt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34951" y="905777"/>
            <a:ext cx="4144963" cy="4999725"/>
          </a:xfrm>
          <a:prstGeom prst="roundRect">
            <a:avLst>
              <a:gd name="adj" fmla="val 343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101600" dir="8400000" sx="98000" sy="98000" rotWithShape="0">
              <a:prstClr val="black">
                <a:alpha val="40000"/>
              </a:prstClr>
            </a:outerShdw>
          </a:effectLst>
        </p:spPr>
        <p:txBody>
          <a:bodyPr vert="horz" wrap="square" lIns="91430" tIns="91440" rIns="91430" bIns="45716" numCol="1" anchor="t" anchorCtr="0" compatLnSpc="1">
            <a:prstTxWarp prst="textNoShape">
              <a:avLst/>
            </a:prstTxWarp>
          </a:bodyPr>
          <a:lstStyle>
            <a:lvl1pPr>
              <a:spcAft>
                <a:spcPts val="1200"/>
              </a:spcAft>
              <a:defRPr lang="en-US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</a:lstStyle>
          <a:p>
            <a:pPr marL="157428" lvl="0" indent="-157428">
              <a:lnSpc>
                <a:spcPct val="100000"/>
              </a:lnSpc>
              <a:buClr>
                <a:srgbClr val="EE3134"/>
              </a:buClr>
              <a:buSzPts val="2000"/>
              <a:buFont typeface=""/>
            </a:pPr>
            <a:r>
              <a:rPr lang="en-US" dirty="0"/>
              <a:t>First level: Arial 18pt</a:t>
            </a:r>
          </a:p>
          <a:p>
            <a:pPr lvl="1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Second level: Arial 16pt</a:t>
            </a:r>
          </a:p>
          <a:p>
            <a:pPr marL="635000" lvl="2" indent="-190500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Third level: Arial 14pt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3722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ur boxes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249238" y="942975"/>
            <a:ext cx="4135436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ct val="100000"/>
              <a:buFont typeface=""/>
              <a:buChar char="•"/>
              <a:defRPr lang="en-US" sz="1600" b="0" kern="120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400" b="0" kern="120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200" b="0" kern="120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lvl="1"/>
            <a:r>
              <a:rPr lang="en-US" dirty="0"/>
              <a:t>Second level: Arial 14pt</a:t>
            </a:r>
          </a:p>
          <a:p>
            <a:pPr lvl="2"/>
            <a:r>
              <a:rPr lang="en-US" dirty="0"/>
              <a:t>Third level: Arial 12pt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800601" y="942975"/>
            <a:ext cx="4135436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ts val="2000"/>
              <a:buFont typeface="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4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2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marL="308610" lvl="1" indent="-154305" algn="l" defTabSz="342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Second level: Arial 14pt</a:t>
            </a:r>
          </a:p>
          <a:p>
            <a:pPr marL="508000" lvl="2" indent="-152400" algn="l" defTabSz="5715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Third level: Arial 12pt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49239" y="3304275"/>
            <a:ext cx="4135435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ts val="2000"/>
              <a:buFont typeface="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4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2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marL="308610" lvl="1" indent="-154305" algn="l" defTabSz="342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Second level: Arial 14pt</a:t>
            </a:r>
          </a:p>
          <a:p>
            <a:pPr marL="508000" lvl="2" indent="-152400" algn="l" defTabSz="5715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Third level: Arial 12pt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half" idx="14" hasCustomPrompt="1"/>
          </p:nvPr>
        </p:nvSpPr>
        <p:spPr>
          <a:xfrm>
            <a:off x="4800601" y="3304275"/>
            <a:ext cx="4135436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ts val="2000"/>
              <a:buFont typeface="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4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2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marL="308610" lvl="1" indent="-154305" algn="l" defTabSz="342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Second level: Arial 14pt</a:t>
            </a:r>
          </a:p>
          <a:p>
            <a:pPr marL="508000" lvl="2" indent="-152400" algn="l" defTabSz="5715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Third level: Arial 12pt</a:t>
            </a:r>
          </a:p>
        </p:txBody>
      </p:sp>
    </p:spTree>
    <p:extLst>
      <p:ext uri="{BB962C8B-B14F-4D97-AF65-F5344CB8AC3E}">
        <p14:creationId xmlns:p14="http://schemas.microsoft.com/office/powerpoint/2010/main" val="338515245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 with layou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ote on using Guides"/>
          <p:cNvSpPr txBox="1"/>
          <p:nvPr/>
        </p:nvSpPr>
        <p:spPr>
          <a:xfrm>
            <a:off x="4600575" y="1429403"/>
            <a:ext cx="3810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Use the embedded guides in the template</a:t>
            </a:r>
            <a:r>
              <a:rPr lang="en-US" sz="1600" baseline="0" dirty="0"/>
              <a:t> to consistently position content throughout your presentation. </a:t>
            </a:r>
          </a:p>
          <a:p>
            <a:endParaRPr lang="en-US" sz="1600" baseline="0" dirty="0"/>
          </a:p>
          <a:p>
            <a:r>
              <a:rPr lang="en-US" sz="1600" baseline="0" dirty="0"/>
              <a:t>Toggle guides on/off as desired.</a:t>
            </a:r>
          </a:p>
          <a:p>
            <a:endParaRPr lang="en-US" sz="1600" baseline="0" dirty="0"/>
          </a:p>
          <a:p>
            <a:r>
              <a:rPr lang="en-US" sz="1600" baseline="0" dirty="0"/>
              <a:t>Note: PowerPoint v2007, 2010, 2011/2016 [Mac] and 365/2013 may not display guides in a reliably consistent manner between versions and are sometimes lost when copying content between presentations.</a:t>
            </a:r>
          </a:p>
          <a:p>
            <a:endParaRPr lang="en-US" sz="1600" baseline="0" dirty="0"/>
          </a:p>
          <a:p>
            <a:r>
              <a:rPr lang="en-US" sz="1600" baseline="0" dirty="0"/>
              <a:t>To mitigate these issues, </a:t>
            </a:r>
            <a:br>
              <a:rPr lang="en-US" sz="1600" baseline="0" dirty="0"/>
            </a:br>
            <a:r>
              <a:rPr lang="en-US" sz="1600" baseline="0" dirty="0"/>
              <a:t>the lines on this layout are provided </a:t>
            </a:r>
            <a:br>
              <a:rPr lang="en-US" sz="1600" baseline="0" dirty="0"/>
            </a:br>
            <a:r>
              <a:rPr lang="en-US" sz="1600" baseline="0" dirty="0"/>
              <a:t>in the event that you need to re-create or re-set the original template guides.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0" y="0"/>
            <a:ext cx="9144000" cy="6305550"/>
            <a:chOff x="0" y="0"/>
            <a:chExt cx="9144000" cy="6305550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242888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Straight Connector 4"/>
            <p:cNvCxnSpPr/>
            <p:nvPr/>
          </p:nvCxnSpPr>
          <p:spPr bwMode="auto">
            <a:xfrm>
              <a:off x="891540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>
              <a:off x="0" y="525463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0" y="10668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0" y="57150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0" y="5895975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2638425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6486525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230505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685800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4572000" y="809625"/>
              <a:ext cx="0" cy="4905375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242888" y="3426948"/>
              <a:ext cx="8677275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242888" y="2514600"/>
              <a:ext cx="8677275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242888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891540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0" y="525463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0" y="10668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0" y="57150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Guides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" y="1789356"/>
            <a:ext cx="2847975" cy="2381250"/>
          </a:xfrm>
          <a:prstGeom prst="roundRect">
            <a:avLst>
              <a:gd name="adj" fmla="val 3467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1059655" y="1108846"/>
            <a:ext cx="2776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Toggle Guide</a:t>
            </a:r>
            <a:r>
              <a:rPr lang="en-US" sz="1200" baseline="0" dirty="0"/>
              <a:t> visibility via </a:t>
            </a:r>
            <a:br>
              <a:rPr lang="en-US" sz="1200" baseline="0" dirty="0"/>
            </a:br>
            <a:r>
              <a:rPr lang="en-US" sz="1200" b="1" dirty="0"/>
              <a:t>View Tab :</a:t>
            </a:r>
            <a:r>
              <a:rPr lang="en-US" sz="1200" b="1" baseline="0" dirty="0"/>
              <a:t> Show &gt; Guides</a:t>
            </a:r>
          </a:p>
          <a:p>
            <a:r>
              <a:rPr lang="en-US" sz="1200" baseline="0" dirty="0"/>
              <a:t>[Click dropdown arrow for Settings]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1219577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713059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with conten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3400"/>
            <a:ext cx="9144000" cy="1979613"/>
          </a:xfrm>
          <a:solidFill>
            <a:srgbClr val="7FBA00"/>
          </a:solidFill>
        </p:spPr>
        <p:txBody>
          <a:bodyPr lIns="274320" anchor="ctr" anchorCtr="0"/>
          <a:lstStyle>
            <a:lvl1pPr marL="0" indent="0">
              <a:spcBef>
                <a:spcPts val="600"/>
              </a:spcBef>
              <a:buClr>
                <a:schemeClr val="bg1"/>
              </a:buClr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 sz="1600"/>
            </a:lvl2pPr>
          </a:lstStyle>
          <a:p>
            <a:pPr marL="0" indent="0">
              <a:spcBef>
                <a:spcPts val="600"/>
              </a:spcBef>
              <a:buClr>
                <a:schemeClr val="bg1"/>
              </a:buClr>
              <a:buNone/>
            </a:pPr>
            <a:r>
              <a:rPr lang="en-US" sz="2400" kern="0" dirty="0">
                <a:solidFill>
                  <a:schemeClr val="bg1"/>
                </a:solidFill>
              </a:rPr>
              <a:t>Place sub-head or framing statement text in this box. </a:t>
            </a:r>
            <a:br>
              <a:rPr lang="en-US" sz="2400" kern="0" dirty="0">
                <a:solidFill>
                  <a:schemeClr val="bg1"/>
                </a:solidFill>
              </a:rPr>
            </a:br>
            <a:r>
              <a:rPr lang="en-US" sz="2400" kern="0" dirty="0">
                <a:solidFill>
                  <a:schemeClr val="bg1"/>
                </a:solidFill>
              </a:rPr>
              <a:t>Change box color and transparency as desired.</a:t>
            </a:r>
            <a:br>
              <a:rPr lang="en-US" sz="2400" kern="0" dirty="0">
                <a:solidFill>
                  <a:schemeClr val="bg1"/>
                </a:solidFill>
              </a:rPr>
            </a:br>
            <a:r>
              <a:rPr lang="en-US" sz="2400" kern="0" dirty="0">
                <a:solidFill>
                  <a:schemeClr val="bg1"/>
                </a:solidFill>
              </a:rPr>
              <a:t>Vertically reposition as desired.</a:t>
            </a:r>
          </a:p>
        </p:txBody>
      </p:sp>
    </p:spTree>
    <p:extLst>
      <p:ext uri="{BB962C8B-B14F-4D97-AF65-F5344CB8AC3E}">
        <p14:creationId xmlns:p14="http://schemas.microsoft.com/office/powerpoint/2010/main" val="136884248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6299202"/>
            <a:ext cx="9144000" cy="55879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3A9CB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4476" y="1065215"/>
            <a:ext cx="8675688" cy="483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					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4157" y="0"/>
            <a:ext cx="9143999" cy="533400"/>
          </a:xfrm>
          <a:prstGeom prst="rect">
            <a:avLst/>
          </a:prstGeom>
          <a:solidFill>
            <a:srgbClr val="3A9CB0"/>
          </a:solidFill>
          <a:ln w="9525">
            <a:noFill/>
            <a:miter lim="800000"/>
            <a:headEnd/>
            <a:tailEnd/>
          </a:ln>
        </p:spPr>
        <p:txBody>
          <a:bodyPr vert="horz" wrap="square" lIns="274320" tIns="45716" rIns="4572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Title : Arial 24pt</a:t>
            </a: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120651" y="6383338"/>
            <a:ext cx="130968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fld id="{BC224649-6F24-4CDF-9623-7616656F3EFD}" type="slidenum">
              <a:rPr lang="en-US" sz="1000" b="1"/>
              <a:pPr/>
              <a:t>‹#›</a:t>
            </a:fld>
            <a:endParaRPr lang="en-US" sz="1200" b="1"/>
          </a:p>
        </p:txBody>
      </p:sp>
      <p:sp>
        <p:nvSpPr>
          <p:cNvPr id="98322" name="Line 18"/>
          <p:cNvSpPr>
            <a:spLocks noChangeShapeType="1"/>
          </p:cNvSpPr>
          <p:nvPr/>
        </p:nvSpPr>
        <p:spPr bwMode="auto">
          <a:xfrm>
            <a:off x="-7938" y="6311900"/>
            <a:ext cx="9151938" cy="0"/>
          </a:xfrm>
          <a:prstGeom prst="line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400">
              <a:latin typeface="Arial" pitchFamily="124" charset="0"/>
              <a:ea typeface="+mn-e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97081-E19F-44EA-87BE-2298AD473EA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086600" y="6343159"/>
            <a:ext cx="1639056" cy="49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7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</p:sldLayoutIdLst>
  <p:transition>
    <p:fade/>
  </p:transition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9pPr>
    </p:titleStyle>
    <p:bodyStyle>
      <a:lvl1pPr marL="188913" indent="-188913" algn="l" defTabSz="171450" rtl="0" eaLnBrk="1" fontAlgn="base" hangingPunct="1">
        <a:spcBef>
          <a:spcPct val="0"/>
        </a:spcBef>
        <a:spcAft>
          <a:spcPts val="600"/>
        </a:spcAft>
        <a:buClr>
          <a:schemeClr val="accent4"/>
        </a:buClr>
        <a:buChar char="•"/>
        <a:defRPr sz="2000" b="0">
          <a:solidFill>
            <a:schemeClr val="tx1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342900" indent="-171450" algn="l" defTabSz="342900" rtl="0" eaLnBrk="1" fontAlgn="base" hangingPunct="1">
        <a:spcBef>
          <a:spcPct val="0"/>
        </a:spcBef>
        <a:spcAft>
          <a:spcPts val="600"/>
        </a:spcAft>
        <a:buClr>
          <a:schemeClr val="accent5">
            <a:lumMod val="75000"/>
          </a:schemeClr>
        </a:buClr>
        <a:buFont typeface="Arial" pitchFamily="34" charset="0"/>
        <a:buChar char="•"/>
        <a:defRPr sz="1800">
          <a:solidFill>
            <a:schemeClr val="tx1"/>
          </a:solidFill>
          <a:latin typeface="+mn-lt"/>
          <a:ea typeface="ＭＳ Ｐゴシック" pitchFamily="124" charset="-128"/>
        </a:defRPr>
      </a:lvl2pPr>
      <a:lvl3pPr marL="571500" indent="-171450" algn="l" defTabSz="571500" rtl="0" eaLnBrk="1" fontAlgn="base" hangingPunct="1">
        <a:spcBef>
          <a:spcPct val="0"/>
        </a:spcBef>
        <a:spcAft>
          <a:spcPts val="600"/>
        </a:spcAft>
        <a:buClr>
          <a:schemeClr val="accent5">
            <a:lumMod val="75000"/>
          </a:schemeClr>
        </a:buClr>
        <a:buFont typeface="Arial" pitchFamily="34" charset="0"/>
        <a:buChar char="•"/>
        <a:defRPr sz="1600">
          <a:solidFill>
            <a:schemeClr val="tx1"/>
          </a:solidFill>
          <a:latin typeface="+mn-lt"/>
          <a:ea typeface="ＭＳ Ｐゴシック" pitchFamily="124" charset="-128"/>
        </a:defRPr>
      </a:lvl3pPr>
      <a:lvl4pPr marL="1317625" indent="-203200" algn="l" rtl="0" eaLnBrk="1" fontAlgn="base" hangingPunct="1">
        <a:spcBef>
          <a:spcPct val="0"/>
        </a:spcBef>
        <a:spcAft>
          <a:spcPct val="20000"/>
        </a:spcAft>
        <a:buFont typeface="Symbol" pitchFamily="18" charset="2"/>
        <a:buChar char="-"/>
        <a:defRPr sz="1600">
          <a:solidFill>
            <a:schemeClr val="tx1"/>
          </a:solidFill>
          <a:latin typeface="+mn-lt"/>
          <a:ea typeface="ＭＳ Ｐゴシック" pitchFamily="124" charset="-128"/>
        </a:defRPr>
      </a:lvl4pPr>
      <a:lvl5pPr marL="17160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5pPr>
      <a:lvl6pPr marL="21732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6pPr>
      <a:lvl7pPr marL="26304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7pPr>
      <a:lvl8pPr marL="30876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8pPr>
      <a:lvl9pPr marL="35448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2880" userDrawn="1">
          <p15:clr>
            <a:srgbClr val="F26B43"/>
          </p15:clr>
        </p15:guide>
        <p15:guide id="2" pos="153" userDrawn="1">
          <p15:clr>
            <a:srgbClr val="F26B43"/>
          </p15:clr>
        </p15:guide>
        <p15:guide id="3" pos="1453" userDrawn="1">
          <p15:clr>
            <a:srgbClr val="F26B43"/>
          </p15:clr>
        </p15:guide>
        <p15:guide id="4" pos="1663" userDrawn="1">
          <p15:clr>
            <a:srgbClr val="F26B43"/>
          </p15:clr>
        </p15:guide>
        <p15:guide id="5" pos="4104" userDrawn="1">
          <p15:clr>
            <a:srgbClr val="F26B43"/>
          </p15:clr>
        </p15:guide>
        <p15:guide id="6" pos="4320" userDrawn="1">
          <p15:clr>
            <a:srgbClr val="F26B43"/>
          </p15:clr>
        </p15:guide>
        <p15:guide id="7" pos="5615" userDrawn="1">
          <p15:clr>
            <a:srgbClr val="F26B43"/>
          </p15:clr>
        </p15:guide>
        <p15:guide id="8" orient="horz" pos="336" userDrawn="1">
          <p15:clr>
            <a:srgbClr val="F26B43"/>
          </p15:clr>
        </p15:guide>
        <p15:guide id="9" orient="horz" pos="671" userDrawn="1">
          <p15:clr>
            <a:srgbClr val="F26B43"/>
          </p15:clr>
        </p15:guide>
        <p15:guide id="10" orient="horz" pos="233" userDrawn="1">
          <p15:clr>
            <a:srgbClr val="F26B43"/>
          </p15:clr>
        </p15:guide>
        <p15:guide id="11" orient="horz" pos="3967" userDrawn="1">
          <p15:clr>
            <a:srgbClr val="F26B43"/>
          </p15:clr>
        </p15:guide>
        <p15:guide id="12" orient="horz" pos="3716" userDrawn="1">
          <p15:clr>
            <a:srgbClr val="F26B43"/>
          </p15:clr>
        </p15:guide>
        <p15:guide id="13" orient="horz" pos="158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5B4C0A-3D65-40EA-B38D-9896D2D83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720454"/>
              </p:ext>
            </p:extLst>
          </p:nvPr>
        </p:nvGraphicFramePr>
        <p:xfrm>
          <a:off x="190500" y="762000"/>
          <a:ext cx="8762999" cy="532453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59789">
                  <a:extLst>
                    <a:ext uri="{9D8B030D-6E8A-4147-A177-3AD203B41FA5}">
                      <a16:colId xmlns:a16="http://schemas.microsoft.com/office/drawing/2014/main" val="3413462227"/>
                    </a:ext>
                  </a:extLst>
                </a:gridCol>
                <a:gridCol w="3305342">
                  <a:extLst>
                    <a:ext uri="{9D8B030D-6E8A-4147-A177-3AD203B41FA5}">
                      <a16:colId xmlns:a16="http://schemas.microsoft.com/office/drawing/2014/main" val="222317786"/>
                    </a:ext>
                  </a:extLst>
                </a:gridCol>
                <a:gridCol w="2997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2592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/>
                        <a:t>Product Characteristics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Vidan Diagnostics</a:t>
                      </a: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Procalcitonin FS for ARCHITECT </a:t>
                      </a:r>
                      <a:r>
                        <a:rPr lang="en-US" sz="16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pt-BR" sz="1600" b="1" kern="1200" dirty="0"/>
                        <a:t>ARCHITECT i1000SR, i2000SR</a:t>
                      </a:r>
                      <a:r>
                        <a:rPr lang="pt-BR" sz="1600" b="1" kern="1200"/>
                        <a:t>, i3000SR B·R·A·H·M·S PCT</a:t>
                      </a:r>
                      <a:endParaRPr lang="en-US" sz="1600" b="1" kern="1200" dirty="0"/>
                    </a:p>
                    <a:p>
                      <a:pPr marL="0" algn="ctr" defTabSz="457200" rtl="0" eaLnBrk="1" latinLnBrk="0" hangingPunct="1"/>
                      <a:endParaRPr lang="en-US" sz="1600" b="1" kern="1200" baseline="300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87024"/>
                  </a:ext>
                </a:extLst>
              </a:tr>
              <a:tr h="47770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PETIA (turbidimetric)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CMIA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116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Measuring Range</a:t>
                      </a:r>
                    </a:p>
                    <a:p>
                      <a:pPr marL="0" algn="just" defTabSz="457200" rtl="0" eaLnBrk="1" latinLnBrk="0" hangingPunct="1">
                        <a:buNone/>
                      </a:pP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0.21–50 ng/mL (up to 1000 ng/mL w/ dilution)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0.02–100 ng/mL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130634302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LoD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LoQ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~0.007 / ~0.013 ng/mL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0.01 / 0.01 ng/mL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4268030983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Precision (%CV)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&lt;4.1% at key cutoffs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≤5%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655413589"/>
                  </a:ext>
                </a:extLst>
              </a:tr>
              <a:tr h="57651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Time to Result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~10 minutes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~22 minutes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3475053838"/>
                  </a:ext>
                </a:extLst>
              </a:tr>
              <a:tr h="560999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Platform Type</a:t>
                      </a:r>
                    </a:p>
                    <a:p>
                      <a:pPr marL="0" algn="just" defTabSz="457200" rtl="0" eaLnBrk="1" latinLnBrk="0" hangingPunct="1">
                        <a:buNone/>
                      </a:pP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Open chemistry analyzers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Proprietary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2200750885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On-board Stability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weeks (91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598178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Calibration Stability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 weeks (</a:t>
                      </a: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 days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 new lot or QC out of 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67221"/>
                  </a:ext>
                </a:extLst>
              </a:tr>
              <a:tr h="421806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Tests per Kit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220 tests per kit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tests per kit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28212"/>
                  </a:ext>
                </a:extLst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68395F-5F5E-4263-A860-E572BF0E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 Vidan Procalcitonin FS vs. ARCHITECT i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48093961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hermoFisher_Template_External_4x3">
  <a:themeElements>
    <a:clrScheme name="2015-CorpColor-PPT">
      <a:dk1>
        <a:srgbClr val="000000"/>
      </a:dk1>
      <a:lt1>
        <a:srgbClr val="FFFFFF"/>
      </a:lt1>
      <a:dk2>
        <a:srgbClr val="262262"/>
      </a:dk2>
      <a:lt2>
        <a:srgbClr val="B6B8BA"/>
      </a:lt2>
      <a:accent1>
        <a:srgbClr val="2583D1"/>
      </a:accent1>
      <a:accent2>
        <a:srgbClr val="32642B"/>
      </a:accent2>
      <a:accent3>
        <a:srgbClr val="00548B"/>
      </a:accent3>
      <a:accent4>
        <a:srgbClr val="EE3134"/>
      </a:accent4>
      <a:accent5>
        <a:srgbClr val="555759"/>
      </a:accent5>
      <a:accent6>
        <a:srgbClr val="EBB220"/>
      </a:accent6>
      <a:hlink>
        <a:srgbClr val="00B0F0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60000"/>
            <a:lumOff val="40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1800" dirty="0" smtClean="0">
            <a:latin typeface="Arial" pitchFamily="12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24" charset="0"/>
          </a:defRPr>
        </a:defPPr>
      </a:lstStyle>
    </a:lnDef>
  </a:objectDefaults>
  <a:extraClrSchemeLst/>
  <a:custClrLst>
    <a:custClr name="Red 187">
      <a:srgbClr val="AD1E2D"/>
    </a:custClr>
    <a:custClr name="Orange 716">
      <a:srgbClr val="ED7700"/>
    </a:custClr>
    <a:custClr name="716 Light">
      <a:srgbClr val="EA9F54"/>
    </a:custClr>
    <a:custClr name="Green 390">
      <a:srgbClr val="7FBA00"/>
    </a:custClr>
    <a:custClr name="BlueGreen 7476">
      <a:srgbClr val="065056"/>
    </a:custClr>
    <a:custClr name="7476 Light">
      <a:srgbClr val="09757D"/>
    </a:custClr>
    <a:custClr name="629 Dark">
      <a:srgbClr val="3A9CB0"/>
    </a:custClr>
    <a:custClr name="Blue 284">
      <a:srgbClr val="6DABE4"/>
    </a:custClr>
    <a:custClr name="Purple 272">
      <a:srgbClr val="7474C1"/>
    </a:custClr>
    <a:custClr name="Purple 269">
      <a:srgbClr val="522D6D"/>
    </a:custClr>
  </a:custClrLst>
  <a:extLst>
    <a:ext uri="{05A4C25C-085E-4340-85A3-A5531E510DB2}">
      <thm15:themeFamily xmlns:thm15="http://schemas.microsoft.com/office/thememl/2012/main" name="Thermo Fisher-template-2015-external-4x3.potx" id="{9F5DC0CB-F1E2-4C70-866B-1D5272A98F35}" vid="{79121FE7-9262-4760-94D6-522FBD9435EA}"/>
    </a:ext>
  </a:extLst>
</a:theme>
</file>

<file path=ppt/theme/theme2.xml><?xml version="1.0" encoding="utf-8"?>
<a:theme xmlns:a="http://schemas.openxmlformats.org/drawingml/2006/main" name="Office Theme">
  <a:themeElements>
    <a:clrScheme name="2015-CorpColor-PPT">
      <a:dk1>
        <a:srgbClr val="000000"/>
      </a:dk1>
      <a:lt1>
        <a:srgbClr val="FFFFFF"/>
      </a:lt1>
      <a:dk2>
        <a:srgbClr val="262262"/>
      </a:dk2>
      <a:lt2>
        <a:srgbClr val="B6B8BA"/>
      </a:lt2>
      <a:accent1>
        <a:srgbClr val="2583D1"/>
      </a:accent1>
      <a:accent2>
        <a:srgbClr val="32642B"/>
      </a:accent2>
      <a:accent3>
        <a:srgbClr val="00548B"/>
      </a:accent3>
      <a:accent4>
        <a:srgbClr val="EE3134"/>
      </a:accent4>
      <a:accent5>
        <a:srgbClr val="555759"/>
      </a:accent5>
      <a:accent6>
        <a:srgbClr val="EDAB1F"/>
      </a:accent6>
      <a:hlink>
        <a:srgbClr val="00B0F0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2015-CorpColor-PPT">
      <a:dk1>
        <a:srgbClr val="000000"/>
      </a:dk1>
      <a:lt1>
        <a:srgbClr val="FFFFFF"/>
      </a:lt1>
      <a:dk2>
        <a:srgbClr val="262262"/>
      </a:dk2>
      <a:lt2>
        <a:srgbClr val="B6B8BA"/>
      </a:lt2>
      <a:accent1>
        <a:srgbClr val="2583D1"/>
      </a:accent1>
      <a:accent2>
        <a:srgbClr val="32642B"/>
      </a:accent2>
      <a:accent3>
        <a:srgbClr val="00548B"/>
      </a:accent3>
      <a:accent4>
        <a:srgbClr val="EE3134"/>
      </a:accent4>
      <a:accent5>
        <a:srgbClr val="555759"/>
      </a:accent5>
      <a:accent6>
        <a:srgbClr val="EDAB1F"/>
      </a:accent6>
      <a:hlink>
        <a:srgbClr val="00B0F0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B2157F6D8FE458D91B2E2A8D3B218" ma:contentTypeVersion="1" ma:contentTypeDescription="Create a new document." ma:contentTypeScope="" ma:versionID="591c0eb2ee540ad6a1ddf18fd9265de8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db0c952b897a810c8a4e377cff6bff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F176BB4-2859-48E3-9CB5-BE6F5E731E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55EAAA62-657F-4D93-8F56-50E58AA4AA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938415-B0C9-44DB-A282-DFBD92CC9F7A}">
  <ds:schemaRefs>
    <ds:schemaRef ds:uri="http://purl.org/dc/dcmitype/"/>
    <ds:schemaRef ds:uri="http://purl.org/dc/elements/1.1/"/>
    <ds:schemaRef ds:uri="http://schemas.microsoft.com/office/2006/documentManagement/typ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ThermoFisher_Template_External_4x3</Template>
  <TotalTime>3140</TotalTime>
  <Words>146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Symbol</vt:lpstr>
      <vt:lpstr>ThermoFisher_Template_External_4x3</vt:lpstr>
      <vt:lpstr>    Vidan Procalcitonin FS vs. ARCHITECT i</vt:lpstr>
    </vt:vector>
  </TitlesOfParts>
  <Company>ThermoFisher Scientific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Clare, Susie</dc:creator>
  <cp:lastModifiedBy>Gilbert Mejia</cp:lastModifiedBy>
  <cp:revision>250</cp:revision>
  <cp:lastPrinted>2019-11-14T16:34:06Z</cp:lastPrinted>
  <dcterms:created xsi:type="dcterms:W3CDTF">2016-06-29T16:54:33Z</dcterms:created>
  <dcterms:modified xsi:type="dcterms:W3CDTF">2026-08-18T20:40:23Z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0x010100724B2157F6D8FE458D91B2E2A8D3B218</vt:lpwstr>
  </property>
</Properties>
</file>